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F5661-83BB-4D5B-9ECE-778ACA93257F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B1E0A-5236-4C0E-AA4E-A2A9D03B2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28601"/>
            <a:ext cx="8763000" cy="6324600"/>
          </a:xfrm>
        </p:spPr>
        <p:txBody>
          <a:bodyPr>
            <a:normAutofit fontScale="90000"/>
          </a:bodyPr>
          <a:lstStyle/>
          <a:p>
            <a:r>
              <a:rPr lang="en-US" sz="6600" b="1" i="1" u="sng" dirty="0" smtClean="0"/>
              <a:t>KANYA MAHAVIDYALAYA KHARKHODA</a:t>
            </a:r>
            <a:br>
              <a:rPr lang="en-US" sz="6600" b="1" i="1" u="sng" dirty="0" smtClean="0"/>
            </a:br>
            <a:r>
              <a:rPr lang="en-US" sz="6600" b="1" i="1" u="sng" dirty="0" smtClean="0"/>
              <a:t/>
            </a:r>
            <a:br>
              <a:rPr lang="en-US" sz="6600" b="1" i="1" u="sng" dirty="0" smtClean="0"/>
            </a:br>
            <a:r>
              <a:rPr lang="hi-IN" sz="6600" b="1" i="1" u="sng" dirty="0" smtClean="0"/>
              <a:t>हिंदी विभाग</a:t>
            </a:r>
            <a:r>
              <a:rPr lang="en-US" sz="6600" b="1" i="1" u="sng" dirty="0" smtClean="0"/>
              <a:t/>
            </a:r>
            <a:br>
              <a:rPr lang="en-US" sz="6600" b="1" i="1" u="sng" dirty="0" smtClean="0"/>
            </a:br>
            <a:r>
              <a:rPr lang="en-US" sz="6600" b="1" i="1" u="sng" dirty="0" smtClean="0"/>
              <a:t/>
            </a:r>
            <a:br>
              <a:rPr lang="en-US" sz="6600" b="1" i="1" u="sng" dirty="0" smtClean="0"/>
            </a:br>
            <a:r>
              <a:rPr lang="en-US" sz="6600" b="1" i="1" dirty="0" smtClean="0"/>
              <a:t>Mrs. </a:t>
            </a:r>
            <a:r>
              <a:rPr lang="en-US" sz="6600" b="1" i="1" dirty="0" err="1" smtClean="0"/>
              <a:t>Permila</a:t>
            </a:r>
            <a:r>
              <a:rPr lang="en-US" sz="6600" b="1" i="1" dirty="0" smtClean="0"/>
              <a:t> Devi </a:t>
            </a:r>
            <a:r>
              <a:rPr lang="hi-IN" b="1" i="1" u="sng" dirty="0" smtClean="0"/>
              <a:t/>
            </a:r>
            <a:br>
              <a:rPr lang="hi-IN" b="1" i="1" u="sng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371600" y="68579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1"/>
            <a:ext cx="8458200" cy="6477000"/>
          </a:xfrm>
        </p:spPr>
        <p:txBody>
          <a:bodyPr>
            <a:normAutofit/>
          </a:bodyPr>
          <a:lstStyle/>
          <a:p>
            <a:r>
              <a:rPr lang="hi-IN" sz="8800" dirty="0" smtClean="0"/>
              <a:t>भाषा के विविध रूप 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371600" y="68579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49962"/>
          </a:xfrm>
        </p:spPr>
        <p:txBody>
          <a:bodyPr>
            <a:normAutofit fontScale="90000"/>
          </a:bodyPr>
          <a:lstStyle/>
          <a:p>
            <a:r>
              <a:rPr lang="hi-IN" sz="6000" b="1" u="sng" dirty="0" smtClean="0"/>
              <a:t/>
            </a:r>
            <a:br>
              <a:rPr lang="hi-IN" sz="6000" b="1" u="sng" dirty="0" smtClean="0"/>
            </a:br>
            <a:r>
              <a:rPr lang="hi-IN" sz="6000" b="1" u="sng" dirty="0" smtClean="0"/>
              <a:t/>
            </a:r>
            <a:br>
              <a:rPr lang="hi-IN" sz="6000" b="1" u="sng" dirty="0" smtClean="0"/>
            </a:br>
            <a:r>
              <a:rPr lang="hi-IN" sz="6000" b="1" u="sng" dirty="0" smtClean="0"/>
              <a:t>मातृ भाषा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hi-IN" dirty="0" smtClean="0"/>
              <a:t/>
            </a:r>
            <a:br>
              <a:rPr lang="hi-IN" dirty="0" smtClean="0"/>
            </a:br>
            <a:r>
              <a:rPr lang="hi-IN" sz="4900" dirty="0" smtClean="0"/>
              <a:t>मातृभाषा का सरल-सहज शाब्दिक अर्थ है- ‘माँ की भाषा’|</a:t>
            </a:r>
            <a:r>
              <a:rPr lang="en-US" sz="4900" dirty="0" smtClean="0"/>
              <a:t> </a:t>
            </a:r>
            <a:r>
              <a:rPr lang="hi-IN" sz="4900" dirty="0" smtClean="0"/>
              <a:t> प्रत्येक बच्चा सबसे पहले अपनी माँ की भाषा को ही सुनता है और उसे अनुकरण से सीखता है|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i-IN" dirty="0" smtClean="0"/>
              <a:t/>
            </a:r>
            <a:br>
              <a:rPr lang="hi-IN" dirty="0" smtClean="0"/>
            </a:br>
            <a:r>
              <a:rPr lang="hi-IN" dirty="0" smtClean="0"/>
              <a:t/>
            </a:r>
            <a:br>
              <a:rPr lang="hi-IN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1470025"/>
          </a:xfrm>
        </p:spPr>
        <p:txBody>
          <a:bodyPr>
            <a:normAutofit/>
          </a:bodyPr>
          <a:lstStyle/>
          <a:p>
            <a:r>
              <a:rPr lang="hi-IN" sz="6000" b="1" u="sng" dirty="0" smtClean="0"/>
              <a:t>बोली</a:t>
            </a:r>
            <a:endParaRPr lang="en-US" sz="60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362200"/>
            <a:ext cx="8077200" cy="3886200"/>
          </a:xfrm>
        </p:spPr>
        <p:txBody>
          <a:bodyPr>
            <a:normAutofit/>
          </a:bodyPr>
          <a:lstStyle/>
          <a:p>
            <a:pPr algn="just"/>
            <a:r>
              <a:rPr lang="hi-IN" sz="4800" dirty="0" smtClean="0">
                <a:solidFill>
                  <a:schemeClr val="tx1"/>
                </a:solidFill>
              </a:rPr>
              <a:t>किसी सीमित क्षेत्र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hi-IN" sz="4800" dirty="0" smtClean="0">
                <a:solidFill>
                  <a:schemeClr val="tx1"/>
                </a:solidFill>
              </a:rPr>
              <a:t> में वहाँ के निवासियों द्वारा घरेलू बोल-चाल के लिये प्रयोग में लाई जाने वाली उपभाषा को बोली कहा जाता है</a:t>
            </a:r>
            <a:r>
              <a:rPr lang="hi-IN" dirty="0" smtClean="0">
                <a:solidFill>
                  <a:schemeClr val="tx1"/>
                </a:solidFill>
              </a:rPr>
              <a:t>|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>
            <a:normAutofit/>
          </a:bodyPr>
          <a:lstStyle/>
          <a:p>
            <a:r>
              <a:rPr lang="hi-IN" sz="6000" b="1" u="sng" dirty="0" smtClean="0"/>
              <a:t>परिनिष्ठित भाषा</a:t>
            </a:r>
            <a:endParaRPr lang="en-US" sz="60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362200"/>
            <a:ext cx="7924800" cy="3962400"/>
          </a:xfrm>
        </p:spPr>
        <p:txBody>
          <a:bodyPr>
            <a:noAutofit/>
          </a:bodyPr>
          <a:lstStyle/>
          <a:p>
            <a:pPr algn="just"/>
            <a:r>
              <a:rPr lang="hi-IN" sz="4000" dirty="0" smtClean="0">
                <a:solidFill>
                  <a:schemeClr val="tx1"/>
                </a:solidFill>
              </a:rPr>
              <a:t>‘परिनिष्ठित भाषा’ को ही ‘मानक भाषा’ भी कहते है| अधिकांश पाठ्य-पुस्तके भी इसी भाषा में लिखी जाती हैं और प्रकाशित होती हैं| हिंदी, अंग्रेजी, जर्मन, फ्रेंच, ग्रीक, रूसी, चीनी आदि ऐसी ही परिनिष्ठित भाषायें हैं|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772400" cy="1470025"/>
          </a:xfrm>
        </p:spPr>
        <p:txBody>
          <a:bodyPr>
            <a:normAutofit/>
          </a:bodyPr>
          <a:lstStyle/>
          <a:p>
            <a:r>
              <a:rPr lang="hi-IN" sz="6000" b="1" u="sng" dirty="0" smtClean="0"/>
              <a:t>साहित्यिक भाषा </a:t>
            </a:r>
            <a:endParaRPr lang="en-US" sz="60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133600"/>
            <a:ext cx="8534400" cy="3810000"/>
          </a:xfrm>
        </p:spPr>
        <p:txBody>
          <a:bodyPr>
            <a:noAutofit/>
          </a:bodyPr>
          <a:lstStyle/>
          <a:p>
            <a:pPr algn="just"/>
            <a:r>
              <a:rPr lang="hi-IN" sz="4000" dirty="0" smtClean="0">
                <a:solidFill>
                  <a:schemeClr val="tx1"/>
                </a:solidFill>
              </a:rPr>
              <a:t>साहित्य-रचना के लिए मुख्य रूप से व्यवहार में लाई जाने वाली भाषा को ‘साहित्यिक भाषा’ कहते हैं| यह भाषा सामान्य </a:t>
            </a:r>
            <a:r>
              <a:rPr lang="hi-IN" sz="4000" dirty="0" smtClean="0">
                <a:solidFill>
                  <a:schemeClr val="tx1"/>
                </a:solidFill>
              </a:rPr>
              <a:t>बोल-चाल </a:t>
            </a:r>
            <a:r>
              <a:rPr lang="hi-IN" sz="4000" dirty="0" smtClean="0">
                <a:solidFill>
                  <a:schemeClr val="tx1"/>
                </a:solidFill>
              </a:rPr>
              <a:t>में आने वाली व्यावहारिक भाषा से कुछ भिन्न होती है और परिनिष्ठित भाषा के अधिक निकट होती है|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hi-IN" sz="6000" b="1" u="sng" dirty="0" smtClean="0"/>
              <a:t>राजभाषा</a:t>
            </a:r>
            <a:r>
              <a:rPr lang="hi-IN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62200"/>
            <a:ext cx="8382000" cy="3657600"/>
          </a:xfrm>
        </p:spPr>
        <p:txBody>
          <a:bodyPr>
            <a:noAutofit/>
          </a:bodyPr>
          <a:lstStyle/>
          <a:p>
            <a:pPr algn="just"/>
            <a:r>
              <a:rPr lang="hi-IN" sz="4400" dirty="0" smtClean="0">
                <a:solidFill>
                  <a:schemeClr val="tx1"/>
                </a:solidFill>
              </a:rPr>
              <a:t>राज्य अथवा सरकार के कार्यों में जिस भाषा का प्रयोग किया जाता है उसे </a:t>
            </a:r>
            <a:r>
              <a:rPr lang="hi-IN" sz="4400" dirty="0" smtClean="0">
                <a:solidFill>
                  <a:schemeClr val="tx1"/>
                </a:solidFill>
              </a:rPr>
              <a:t>राजभाषा कहते </a:t>
            </a:r>
            <a:r>
              <a:rPr lang="hi-IN" sz="4400" dirty="0" smtClean="0">
                <a:solidFill>
                  <a:schemeClr val="tx1"/>
                </a:solidFill>
              </a:rPr>
              <a:t>हैं| सरकारी आदेश और आज्ञाएँ इसी भाषा में मुद्रित होती हैं|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>
            <a:noAutofit/>
          </a:bodyPr>
          <a:lstStyle/>
          <a:p>
            <a:r>
              <a:rPr lang="hi-IN" sz="6000" b="1" u="sng" dirty="0" smtClean="0">
                <a:solidFill>
                  <a:schemeClr val="bg1"/>
                </a:solidFill>
              </a:rPr>
              <a:t>माध्यम भाषा (सम्पर्क भाषा)</a:t>
            </a:r>
            <a:br>
              <a:rPr lang="hi-IN" sz="6000" b="1" u="sng" dirty="0" smtClean="0">
                <a:solidFill>
                  <a:schemeClr val="bg1"/>
                </a:solidFill>
              </a:rPr>
            </a:br>
            <a:endParaRPr lang="en-US" sz="6000" b="1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971800"/>
            <a:ext cx="8382000" cy="3581400"/>
          </a:xfrm>
        </p:spPr>
        <p:txBody>
          <a:bodyPr>
            <a:noAutofit/>
          </a:bodyPr>
          <a:lstStyle/>
          <a:p>
            <a:pPr algn="just"/>
            <a:r>
              <a:rPr lang="hi-IN" sz="4000" dirty="0" smtClean="0">
                <a:solidFill>
                  <a:schemeClr val="bg1"/>
                </a:solidFill>
              </a:rPr>
              <a:t>जब दो भिन्न भाषा-भाषी एक-दूसरे की भाषा को न समझते हों तो वे आपसी विचार-विनिमय के लिये जिस किसी अन्य भाषा का प्रयोग करते हैं उसे माध्यम (सम्पर्क) भाषा कहते हैं|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hi-IN" sz="6000" b="1" u="sng" dirty="0" smtClean="0"/>
              <a:t>राष्ट्रभाषा</a:t>
            </a:r>
            <a:r>
              <a:rPr lang="hi-IN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286000"/>
            <a:ext cx="8305800" cy="4038600"/>
          </a:xfrm>
        </p:spPr>
        <p:txBody>
          <a:bodyPr>
            <a:noAutofit/>
          </a:bodyPr>
          <a:lstStyle/>
          <a:p>
            <a:pPr algn="just"/>
            <a:r>
              <a:rPr lang="hi-IN" sz="4000" dirty="0" smtClean="0">
                <a:solidFill>
                  <a:schemeClr val="tx1"/>
                </a:solidFill>
              </a:rPr>
              <a:t>जो भाषा राष्ट्र के भिन्न-भिन्न प्रान्तों में रहने वाले भिन्न-भिन्न भाषाभाषियों द्वारा पारस्परिक विचार-विनिमय और पत्र व्यवहार का साधन बनती है तथा समस्त राष्ट्र को भावात्मक एकता के सूत्र में बाँधती हैं उसे राष्ट्रभाषा कहते हैं|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772400" cy="1470025"/>
          </a:xfrm>
        </p:spPr>
        <p:txBody>
          <a:bodyPr>
            <a:normAutofit/>
          </a:bodyPr>
          <a:lstStyle/>
          <a:p>
            <a:r>
              <a:rPr lang="hi-IN" sz="6000" b="1" u="sng" dirty="0" smtClean="0"/>
              <a:t>अंतर्राष्ट्रीय भाषा </a:t>
            </a:r>
            <a:endParaRPr lang="en-US" sz="60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905000"/>
            <a:ext cx="8458200" cy="4495800"/>
          </a:xfrm>
        </p:spPr>
        <p:txBody>
          <a:bodyPr>
            <a:noAutofit/>
          </a:bodyPr>
          <a:lstStyle/>
          <a:p>
            <a:r>
              <a:rPr lang="hi-IN" sz="4400" dirty="0" smtClean="0">
                <a:solidFill>
                  <a:schemeClr val="tx1"/>
                </a:solidFill>
              </a:rPr>
              <a:t>जो भाषा विभिन्न राष्ट्रों के मध्य विचार-विनिमय और पत्र-व्यवहार का माध्यम बन जाती है वह </a:t>
            </a:r>
            <a:r>
              <a:rPr lang="hi-IN" sz="4400" dirty="0" smtClean="0">
                <a:solidFill>
                  <a:schemeClr val="tx1"/>
                </a:solidFill>
              </a:rPr>
              <a:t>‘</a:t>
            </a:r>
            <a:r>
              <a:rPr lang="hi-IN" sz="4400" dirty="0" smtClean="0">
                <a:solidFill>
                  <a:schemeClr val="tx1"/>
                </a:solidFill>
              </a:rPr>
              <a:t>अंतर्राष्ट्रीय</a:t>
            </a:r>
            <a:r>
              <a:rPr lang="hi-IN" sz="4400" b="1" u="sng" dirty="0" smtClean="0"/>
              <a:t> </a:t>
            </a:r>
            <a:r>
              <a:rPr lang="hi-IN" sz="4400" dirty="0" smtClean="0">
                <a:solidFill>
                  <a:schemeClr val="tx1"/>
                </a:solidFill>
              </a:rPr>
              <a:t>भाषा</a:t>
            </a:r>
            <a:r>
              <a:rPr lang="hi-IN" sz="4400" dirty="0" smtClean="0">
                <a:solidFill>
                  <a:schemeClr val="tx1"/>
                </a:solidFill>
              </a:rPr>
              <a:t>’ कहलाती है| </a:t>
            </a:r>
            <a:r>
              <a:rPr lang="hi-IN" sz="4400" dirty="0" smtClean="0">
                <a:solidFill>
                  <a:schemeClr val="tx1"/>
                </a:solidFill>
              </a:rPr>
              <a:t>अंतर्राष्ट्रीय</a:t>
            </a:r>
            <a:r>
              <a:rPr lang="hi-IN" sz="4400" b="1" u="sng" dirty="0" smtClean="0"/>
              <a:t> </a:t>
            </a:r>
            <a:r>
              <a:rPr lang="hi-IN" sz="4400" dirty="0" smtClean="0">
                <a:solidFill>
                  <a:schemeClr val="tx1"/>
                </a:solidFill>
              </a:rPr>
              <a:t>सम्मेलनों </a:t>
            </a:r>
            <a:r>
              <a:rPr lang="hi-IN" sz="4400" dirty="0" smtClean="0">
                <a:solidFill>
                  <a:schemeClr val="tx1"/>
                </a:solidFill>
              </a:rPr>
              <a:t>में </a:t>
            </a:r>
            <a:r>
              <a:rPr lang="hi-IN" sz="4400" dirty="0" smtClean="0">
                <a:solidFill>
                  <a:schemeClr val="tx1"/>
                </a:solidFill>
              </a:rPr>
              <a:t>उसी को विचार-विनिमय का माध्यम बनाया जाता है|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271</Words>
  <Application>Microsoft Office PowerPoint</Application>
  <PresentationFormat>On-screen Show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KANYA MAHAVIDYALAYA KHARKHODA  हिंदी विभाग  Mrs. Permila Devi  </vt:lpstr>
      <vt:lpstr>भाषा के विविध रूप </vt:lpstr>
      <vt:lpstr>  मातृ भाषा    मातृभाषा का सरल-सहज शाब्दिक अर्थ है- ‘माँ की भाषा’|  प्रत्येक बच्चा सबसे पहले अपनी माँ की भाषा को ही सुनता है और उसे अनुकरण से सीखता है|   </vt:lpstr>
      <vt:lpstr>बोली</vt:lpstr>
      <vt:lpstr>परिनिष्ठित भाषा</vt:lpstr>
      <vt:lpstr>साहित्यिक भाषा </vt:lpstr>
      <vt:lpstr>राजभाषा </vt:lpstr>
      <vt:lpstr>माध्यम भाषा (सम्पर्क भाषा) </vt:lpstr>
      <vt:lpstr>राष्ट्रभाषा </vt:lpstr>
      <vt:lpstr>अंतर्राष्ट्रीय भाषा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KANYA MAHAVIDYALAYA KHARKHODA  हिंदी विभाग  Mrs. Permila Devi</dc:title>
  <dc:creator>User</dc:creator>
  <cp:lastModifiedBy>User</cp:lastModifiedBy>
  <cp:revision>19</cp:revision>
  <dcterms:created xsi:type="dcterms:W3CDTF">2020-04-09T09:22:04Z</dcterms:created>
  <dcterms:modified xsi:type="dcterms:W3CDTF">2020-04-19T03:20:57Z</dcterms:modified>
</cp:coreProperties>
</file>